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85" r:id="rId3"/>
    <p:sldId id="257" r:id="rId4"/>
    <p:sldId id="258" r:id="rId5"/>
    <p:sldId id="259" r:id="rId6"/>
    <p:sldId id="260" r:id="rId7"/>
    <p:sldId id="278" r:id="rId8"/>
    <p:sldId id="261" r:id="rId9"/>
    <p:sldId id="279" r:id="rId10"/>
    <p:sldId id="262" r:id="rId11"/>
    <p:sldId id="263" r:id="rId12"/>
    <p:sldId id="287" r:id="rId13"/>
    <p:sldId id="265" r:id="rId14"/>
    <p:sldId id="266" r:id="rId15"/>
    <p:sldId id="267" r:id="rId16"/>
    <p:sldId id="271" r:id="rId17"/>
    <p:sldId id="269" r:id="rId18"/>
    <p:sldId id="270" r:id="rId19"/>
    <p:sldId id="268" r:id="rId20"/>
    <p:sldId id="272" r:id="rId21"/>
    <p:sldId id="273" r:id="rId22"/>
    <p:sldId id="274" r:id="rId23"/>
    <p:sldId id="275" r:id="rId24"/>
    <p:sldId id="283" r:id="rId25"/>
    <p:sldId id="276" r:id="rId26"/>
    <p:sldId id="280" r:id="rId27"/>
    <p:sldId id="277" r:id="rId28"/>
    <p:sldId id="284" r:id="rId29"/>
    <p:sldId id="281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>
        <p:scale>
          <a:sx n="131" d="100"/>
          <a:sy n="131" d="100"/>
        </p:scale>
        <p:origin x="376" y="-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jpg>
</file>

<file path=ppt/media/image6.jpeg>
</file>

<file path=ppt/media/image7.jpeg>
</file>

<file path=ppt/media/image8.jpe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F0AC0-FB09-D14E-9EB9-919FF1BA0732}" type="datetimeFigureOut">
              <a:rPr lang="de-DE" smtClean="0"/>
              <a:t>26.07.22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85CB92-68C3-7F4C-A730-4A3B758253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5321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E39028-52B8-EEFC-4051-45B7C2E17C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517173B-16AC-CBDB-53AB-361FB954B4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243B0D-3747-529D-294F-3606245D5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E1D914-21A2-8677-48BC-2F60DE76A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2F2548B-038A-027B-52A8-B9E5AE693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0962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F6E6D8-573E-6C4A-ABB4-7950F1FB9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E3EED91-E89B-D723-90DD-968A5E165F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62E7E3-A50C-66DD-F38C-913108F70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5A5FB76-0FF3-8AD6-A655-D60BD0AB6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4A23DD-46E5-CA46-1E84-C982FB51A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756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1747F97-D784-CBB7-A316-FA6954D08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B87DD17-AEF2-BC01-4344-141223C04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965231-9214-2AA4-1D59-E95B3BA52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68AFF3-7D6B-26C1-C2B9-730F9BE61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D93A0D-5168-182D-45AE-FDACC1F9C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458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49D7A1-2F67-1B49-603B-BB0E414E7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7B1FE1-D3C6-6165-D4EE-8650746DE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C5881B-98EE-CB03-7E24-242049CC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DB82E5F-395F-8FF4-39D0-B56405E5E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0D7B20-0884-F84C-6F77-D99279EE1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2923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336875-25CE-CEED-7264-A7D0A9647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8A3227E-B536-C017-BD18-4CCBE64EBE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FAD4A9D-9DC8-6E0E-7FB8-7F505CEE6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080374-AB6C-A9D6-5E9E-AB54C73D7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FC28B-CA0A-2E0F-1A0D-0EDC7CF30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5009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3287E8-D729-9BAA-E0FE-1352857FE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07CFD2-DA29-93BA-9C7A-F13A77C8B0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51CCF5E-1592-3F48-FEB0-CC898545A1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3874048-F0EE-9094-D10E-81E220E56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23F221E-F4D1-7C00-2708-75B994234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81C4DB0-2963-7C20-B710-A040810F4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5987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F53594-6710-E7CB-24F5-FCBA860E8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A9709F1-C04E-CB33-17FE-72C2BC6FC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C095BBC-927C-86A2-9690-3C28950F4C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F3FA61F-BD49-7172-20B0-37345324D9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784C604-538B-8A82-A947-26236E1157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9B7A025-0CA9-9E37-F802-80A85DB3A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6AEC381-BB07-1C0B-76A5-5FB734236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3BF33F7-D39D-FACE-EC73-33D563F0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5159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FA5335-3B82-D168-3A74-0B91B4735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95246A0-10D9-4C8D-C8A8-E37709E72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EA92DB1-7449-1D08-BF15-D9794812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1FC0812-873A-D74B-C236-7642BE531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3774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7D1B1D5-0CAF-E111-DFA6-B12AEF980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7EF9F11-C973-58CF-2ADA-07219092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29EF64B-98BA-7BD5-7CA4-31CA24A1D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2302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09B50C-B3B8-37BC-918A-D2D870534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7053B1-B127-0D06-1FD3-6AAA83047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77349A6-900E-CA56-F85E-34894C402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C652AB6-C5A0-18A3-8227-747AD5938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587AFBF-0D4E-42CA-9B7C-3C09FAA91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D2EDDBE-794F-3615-3FAC-7DA59E3B0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1485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12D32E-818D-1949-6978-47EFDF406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1CDCEAF-03EC-17CD-7A6F-F60932ABEB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F66226F-2673-C4DA-33E9-BE00BFDF51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EF6820B-8B75-EDCF-6752-26BF5ED6F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9783A97-4B90-07E2-2CE7-D25057FA6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85360FF-33B8-9A5B-7C02-C4297DD5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0061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0101DC0-1BA2-78B7-7C99-3F266A4CF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82D6A61-5D59-39AB-A931-13B40F89F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9E9FEE-CAAE-5D56-6DF6-51FF4B2C5E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20F400-6CA2-F548-BB8F-F468DA70E7CF}" type="datetimeFigureOut">
              <a:rPr lang="de-DE" smtClean="0"/>
              <a:t>23.07.22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2F24BF-55AD-DE56-6526-E220E8735C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1CC4000-3CE1-647A-A9C4-5ACAAF8D7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130AC-D177-AF43-9676-79C20A48FB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70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40C564-1668-5EBC-7B14-3197C0007C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sz="4800" dirty="0"/>
              <a:t>Mittwochsfortbildung</a:t>
            </a:r>
            <a:br>
              <a:rPr lang="de-DE" sz="4800" dirty="0"/>
            </a:br>
            <a:br>
              <a:rPr lang="de-DE" sz="4400" dirty="0"/>
            </a:br>
            <a:r>
              <a:rPr lang="de-DE" sz="4400" dirty="0"/>
              <a:t>Greifswald 27.07.2022</a:t>
            </a:r>
            <a:br>
              <a:rPr lang="de-DE" sz="4400" dirty="0"/>
            </a:br>
            <a:br>
              <a:rPr lang="de-DE" sz="4400" dirty="0"/>
            </a:br>
            <a:r>
              <a:rPr lang="de-DE" sz="3100" dirty="0"/>
              <a:t>Andreas Bracke</a:t>
            </a:r>
            <a:br>
              <a:rPr lang="de-DE" sz="3100" dirty="0"/>
            </a:br>
            <a:r>
              <a:rPr lang="de-DE" sz="2200" dirty="0"/>
              <a:t>Tierarzt; ESVC; DVG/DGK-</a:t>
            </a:r>
            <a:r>
              <a:rPr lang="de-DE" sz="2200" dirty="0" err="1"/>
              <a:t>Cardiologie</a:t>
            </a:r>
            <a:endParaRPr lang="de-DE" sz="22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5FBE7C4-B7C8-812E-AF97-B1AB505871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3710"/>
            <a:ext cx="9144000" cy="1104089"/>
          </a:xfrm>
        </p:spPr>
        <p:txBody>
          <a:bodyPr>
            <a:normAutofit fontScale="70000" lnSpcReduction="20000"/>
          </a:bodyPr>
          <a:lstStyle/>
          <a:p>
            <a:endParaRPr lang="de-DE" sz="1800" dirty="0"/>
          </a:p>
          <a:p>
            <a:r>
              <a:rPr lang="de-DE" sz="1800" dirty="0"/>
              <a:t>Tierärztliche Gemeinschaftspraxis Quandt, Bracke und Bracke</a:t>
            </a:r>
          </a:p>
          <a:p>
            <a:endParaRPr lang="de-DE" sz="1800" dirty="0"/>
          </a:p>
          <a:p>
            <a:r>
              <a:rPr lang="de-DE" dirty="0"/>
              <a:t>Lahmheit bei der Katze- ausgewählte internistische Ursachen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245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AC701F-E7AB-BFEF-4312-D9EAD838A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9F83DF-6FE2-2EB0-897C-A399FB8E6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Pathogenese FATE</a:t>
            </a:r>
          </a:p>
          <a:p>
            <a:r>
              <a:rPr lang="de-DE" dirty="0"/>
              <a:t>Kongestive Herzerkrankung mit Folge LA-Dilatation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HCM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ARRVC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RCM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DCM (Futterbedingt (durch Taurinzugabe) nahezu ausgeschlossen) / Burnout-CM</a:t>
            </a:r>
          </a:p>
          <a:p>
            <a:r>
              <a:rPr lang="de-DE" dirty="0"/>
              <a:t>Neoplasie, Sepsis, Proteinverlust-Nephropathie</a:t>
            </a:r>
          </a:p>
        </p:txBody>
      </p:sp>
    </p:spTree>
    <p:extLst>
      <p:ext uri="{BB962C8B-B14F-4D97-AF65-F5344CB8AC3E}">
        <p14:creationId xmlns:p14="http://schemas.microsoft.com/office/powerpoint/2010/main" val="2953964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AC701F-E7AB-BFEF-4312-D9EAD838A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9F83DF-6FE2-2EB0-897C-A399FB8E6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de-DE" sz="2000"/>
              <a:t>Pathogenese FATE</a:t>
            </a:r>
          </a:p>
          <a:p>
            <a:r>
              <a:rPr lang="de-DE" sz="2000"/>
              <a:t>Kongestive Herzerkrankung mit Folge LA-Dilatation</a:t>
            </a:r>
          </a:p>
          <a:p>
            <a:r>
              <a:rPr lang="de-DE" sz="2000"/>
              <a:t>Verlangsamung des Blutfluss im LAA, Stase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G_5484.mov" descr="IMG_5484.mov">
            <a:hlinkClick r:id="" action="ppaction://media"/>
            <a:extLst>
              <a:ext uri="{FF2B5EF4-FFF2-40B4-BE49-F238E27FC236}">
                <a16:creationId xmlns:a16="http://schemas.microsoft.com/office/drawing/2014/main" id="{A4FE5807-7FB6-363F-83B9-CB70D7FD2A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5862" y="1734441"/>
            <a:ext cx="6019331" cy="338587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06173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AC701F-E7AB-BFEF-4312-D9EAD838A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9F83DF-6FE2-2EB0-897C-A399FB8E6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de-DE" sz="2000"/>
              <a:t>Pathogenese FATE</a:t>
            </a:r>
          </a:p>
          <a:p>
            <a:r>
              <a:rPr lang="de-DE" sz="2000"/>
              <a:t>Kongestive Herzerkrankung mit Folge LA-Dilatation</a:t>
            </a:r>
          </a:p>
          <a:p>
            <a:r>
              <a:rPr lang="de-DE" sz="2000"/>
              <a:t>Verlangsamung des Blutfluss im LAA, Stase</a:t>
            </a:r>
          </a:p>
          <a:p>
            <a:r>
              <a:rPr lang="de-DE" sz="2000"/>
              <a:t>Bildung von Erythrozytenaggregaten, „Smoke“ im Echo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G_5485.mov" descr="IMG_5485.mov">
            <a:hlinkClick r:id="" action="ppaction://media"/>
            <a:extLst>
              <a:ext uri="{FF2B5EF4-FFF2-40B4-BE49-F238E27FC236}">
                <a16:creationId xmlns:a16="http://schemas.microsoft.com/office/drawing/2014/main" id="{FF044957-AD1C-141F-AFBF-AD1288F140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5862" y="1734441"/>
            <a:ext cx="6019331" cy="338587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8014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AC701F-E7AB-BFEF-4312-D9EAD838A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9F83DF-6FE2-2EB0-897C-A399FB8E6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de-DE" sz="2000"/>
              <a:t>Pathogenese FATE</a:t>
            </a:r>
          </a:p>
          <a:p>
            <a:r>
              <a:rPr lang="de-DE" sz="2000"/>
              <a:t>Kongestive Herzerkrankung mit Folge LA-Dilatation</a:t>
            </a:r>
          </a:p>
          <a:p>
            <a:r>
              <a:rPr lang="de-DE" sz="2000"/>
              <a:t>Verlangsamung des Blutfluss im LAA, Stase</a:t>
            </a:r>
          </a:p>
          <a:p>
            <a:r>
              <a:rPr lang="de-DE" sz="2000"/>
              <a:t>Bildung von Erythrozytenaggregaten „Smoke“ im Echo</a:t>
            </a:r>
          </a:p>
          <a:p>
            <a:r>
              <a:rPr lang="de-DE" sz="2000"/>
              <a:t>Bildung von Thrombus im LA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G_5486.mov" descr="IMG_5486.mov">
            <a:hlinkClick r:id="" action="ppaction://media"/>
            <a:extLst>
              <a:ext uri="{FF2B5EF4-FFF2-40B4-BE49-F238E27FC236}">
                <a16:creationId xmlns:a16="http://schemas.microsoft.com/office/drawing/2014/main" id="{0509BB98-AD95-E231-CC3C-DFD389F74B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5862" y="1734441"/>
            <a:ext cx="6019331" cy="338587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2958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5AC701F-E7AB-BFEF-4312-D9EAD838A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9F83DF-6FE2-2EB0-897C-A399FB8E6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de-DE" sz="1900"/>
              <a:t>Pathogenese FATE</a:t>
            </a:r>
          </a:p>
          <a:p>
            <a:r>
              <a:rPr lang="de-DE" sz="1900"/>
              <a:t>Kongestive Herzerkrankung mit Folge LA-Dilatation</a:t>
            </a:r>
          </a:p>
          <a:p>
            <a:r>
              <a:rPr lang="de-DE" sz="1900"/>
              <a:t>Verlangsamung des Blutfluss im LAA, Stase</a:t>
            </a:r>
          </a:p>
          <a:p>
            <a:r>
              <a:rPr lang="de-DE" sz="1900"/>
              <a:t>Bildung von Erythrozytenaggregaten „Smoke“ im Echo</a:t>
            </a:r>
          </a:p>
          <a:p>
            <a:r>
              <a:rPr lang="de-DE" sz="1900"/>
              <a:t>Bildung von Thrombus im LA</a:t>
            </a:r>
          </a:p>
          <a:p>
            <a:r>
              <a:rPr lang="de-DE" sz="1900"/>
              <a:t>Abschwemmung in Aorta und Verstopfung des Gefäß</a:t>
            </a:r>
          </a:p>
          <a:p>
            <a:pPr>
              <a:buFont typeface="Symbol" pitchFamily="2" charset="2"/>
              <a:buChar char="-"/>
            </a:pPr>
            <a:r>
              <a:rPr lang="de-DE" sz="1900"/>
              <a:t>Aorta-Trifurcation (71%)/ Femoralarterie</a:t>
            </a:r>
          </a:p>
          <a:p>
            <a:pPr>
              <a:buFont typeface="Symbol" pitchFamily="2" charset="2"/>
              <a:buChar char="-"/>
            </a:pPr>
            <a:r>
              <a:rPr lang="de-DE" sz="1900"/>
              <a:t>A subclavia dexter (rechte Vordergliedmasse)</a:t>
            </a:r>
          </a:p>
        </p:txBody>
      </p:sp>
      <p:pic>
        <p:nvPicPr>
          <p:cNvPr id="5" name="Grafik 4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21FC4715-29E2-1C8F-EE22-8F9350F10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367" y="2033717"/>
            <a:ext cx="5283612" cy="3615346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67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862939-3D3E-3004-23DA-257086BFD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51A16A-3B31-745A-E2B7-E4A5661B9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Klinische Untersuchung:</a:t>
            </a:r>
          </a:p>
          <a:p>
            <a:r>
              <a:rPr lang="de-DE" dirty="0"/>
              <a:t>Klinik Abhängig vom Ort und Umfang des </a:t>
            </a:r>
            <a:r>
              <a:rPr lang="de-DE" dirty="0" err="1"/>
              <a:t>Gefäßverschluß</a:t>
            </a:r>
            <a:endParaRPr lang="de-DE" dirty="0"/>
          </a:p>
          <a:p>
            <a:pPr>
              <a:buFont typeface="Symbol" pitchFamily="2" charset="2"/>
              <a:buChar char="-"/>
            </a:pPr>
            <a:r>
              <a:rPr lang="de-DE" dirty="0"/>
              <a:t>Parese oder Paralyse der betroffenen </a:t>
            </a:r>
            <a:r>
              <a:rPr lang="de-DE" dirty="0" err="1"/>
              <a:t>Gliedmasse</a:t>
            </a:r>
            <a:r>
              <a:rPr lang="de-DE" dirty="0"/>
              <a:t>(</a:t>
            </a:r>
            <a:r>
              <a:rPr lang="de-DE" dirty="0" err="1"/>
              <a:t>n</a:t>
            </a:r>
            <a:r>
              <a:rPr lang="de-DE" dirty="0"/>
              <a:t>)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Schmerzhafte </a:t>
            </a:r>
            <a:r>
              <a:rPr lang="de-DE" dirty="0" err="1"/>
              <a:t>Gliedmasse</a:t>
            </a:r>
            <a:r>
              <a:rPr lang="de-DE" dirty="0"/>
              <a:t> (</a:t>
            </a:r>
            <a:r>
              <a:rPr lang="de-DE" dirty="0" err="1"/>
              <a:t>Hglm</a:t>
            </a:r>
            <a:r>
              <a:rPr lang="de-DE" dirty="0"/>
              <a:t>, </a:t>
            </a:r>
            <a:r>
              <a:rPr lang="de-DE" dirty="0" err="1"/>
              <a:t>re</a:t>
            </a:r>
            <a:r>
              <a:rPr lang="de-DE" dirty="0"/>
              <a:t> </a:t>
            </a:r>
            <a:r>
              <a:rPr lang="de-DE" dirty="0" err="1"/>
              <a:t>Vglm</a:t>
            </a:r>
            <a:r>
              <a:rPr lang="de-DE" dirty="0"/>
              <a:t>)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Fehlender Puls (vor allem distal)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Kalte und blasse </a:t>
            </a:r>
            <a:r>
              <a:rPr lang="de-DE" dirty="0" err="1"/>
              <a:t>bzw</a:t>
            </a:r>
            <a:r>
              <a:rPr lang="de-DE" dirty="0"/>
              <a:t> zyanotische Ballen</a:t>
            </a:r>
          </a:p>
          <a:p>
            <a:pPr>
              <a:buFont typeface="Symbol" pitchFamily="2" charset="2"/>
              <a:buChar char="-"/>
            </a:pPr>
            <a:endParaRPr lang="de-DE" dirty="0"/>
          </a:p>
          <a:p>
            <a:r>
              <a:rPr lang="de-DE" dirty="0"/>
              <a:t>Klinik und Smoke in LA = FATE</a:t>
            </a:r>
          </a:p>
        </p:txBody>
      </p:sp>
    </p:spTree>
    <p:extLst>
      <p:ext uri="{BB962C8B-B14F-4D97-AF65-F5344CB8AC3E}">
        <p14:creationId xmlns:p14="http://schemas.microsoft.com/office/powerpoint/2010/main" val="2261295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862939-3D3E-3004-23DA-257086BFD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51A16A-3B31-745A-E2B7-E4A5661B9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Klinische Zeichen bei FATE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Fieber, Lethargie, Dyspnoe   bei                   Sepsis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Lethargie, Tachypnoe, Blässe   bei               IHA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Lethargie, Ascites oder Ödeme   beim        </a:t>
            </a:r>
            <a:r>
              <a:rPr lang="de-DE" dirty="0" err="1"/>
              <a:t>nephrotischen</a:t>
            </a:r>
            <a:r>
              <a:rPr lang="de-DE" dirty="0"/>
              <a:t> Syndrom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Dyspnoe, Herzgeräusch oder Galopprhythmus, Arrhythmie    bei auslösender Herzerkrankung</a:t>
            </a:r>
          </a:p>
        </p:txBody>
      </p:sp>
    </p:spTree>
    <p:extLst>
      <p:ext uri="{BB962C8B-B14F-4D97-AF65-F5344CB8AC3E}">
        <p14:creationId xmlns:p14="http://schemas.microsoft.com/office/powerpoint/2010/main" val="2790385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52611-C50A-8666-D9DB-1C2DAB718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CF8080-32EF-945A-B6E2-C62E67F37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Prognose FATE</a:t>
            </a:r>
          </a:p>
          <a:p>
            <a:endParaRPr lang="de-DE" dirty="0"/>
          </a:p>
          <a:p>
            <a:r>
              <a:rPr lang="de-DE" dirty="0"/>
              <a:t>Schlecht (u.a. wegen Grunderkrankung)</a:t>
            </a:r>
          </a:p>
          <a:p>
            <a:r>
              <a:rPr lang="de-DE" dirty="0"/>
              <a:t>Prognostische Faktoren: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Höhere Rektaltemperatur – besser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Einseitig: besser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Parese: besser als Paralyse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7529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D18C3F-6E83-72F3-CAA2-4CD070BAC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FD3BEE-F0BD-0C8E-1AAA-3B7A3C0D1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Diagnose FATE</a:t>
            </a:r>
          </a:p>
          <a:p>
            <a:endParaRPr lang="de-DE" dirty="0"/>
          </a:p>
          <a:p>
            <a:r>
              <a:rPr lang="de-DE" b="1" dirty="0"/>
              <a:t>Klinik</a:t>
            </a:r>
            <a:r>
              <a:rPr lang="de-DE" dirty="0"/>
              <a:t>: </a:t>
            </a:r>
            <a:r>
              <a:rPr lang="de-DE" dirty="0" err="1"/>
              <a:t>Pulslos</a:t>
            </a:r>
            <a:r>
              <a:rPr lang="de-DE" dirty="0"/>
              <a:t>, Schmerz, Parese/Paralyse</a:t>
            </a:r>
          </a:p>
          <a:p>
            <a:r>
              <a:rPr lang="de-DE" dirty="0"/>
              <a:t>Doppler: Keine Gefäßdarstellung möglich</a:t>
            </a:r>
          </a:p>
          <a:p>
            <a:r>
              <a:rPr lang="de-DE" b="1" dirty="0"/>
              <a:t>Echo</a:t>
            </a:r>
            <a:r>
              <a:rPr lang="de-DE" dirty="0"/>
              <a:t>: Herzerkrankung; LA-Dilatation; Smoke</a:t>
            </a:r>
          </a:p>
          <a:p>
            <a:r>
              <a:rPr lang="de-DE" dirty="0"/>
              <a:t>(Angiographie: </a:t>
            </a:r>
            <a:r>
              <a:rPr lang="de-DE" dirty="0" err="1"/>
              <a:t>Gefäßverschluß</a:t>
            </a:r>
            <a:r>
              <a:rPr lang="de-DE" dirty="0"/>
              <a:t> direkt darstellbar)</a:t>
            </a:r>
          </a:p>
          <a:p>
            <a:r>
              <a:rPr lang="de-DE" dirty="0"/>
              <a:t>Blut: Muskelwerte CK, AST erhöht</a:t>
            </a:r>
          </a:p>
        </p:txBody>
      </p:sp>
    </p:spTree>
    <p:extLst>
      <p:ext uri="{BB962C8B-B14F-4D97-AF65-F5344CB8AC3E}">
        <p14:creationId xmlns:p14="http://schemas.microsoft.com/office/powerpoint/2010/main" val="2375131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EB8ADD-3577-F147-11F8-EC1C677B7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D3752E-E034-C186-06C6-B36C3C038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Therapie FATE</a:t>
            </a:r>
          </a:p>
          <a:p>
            <a:endParaRPr lang="de-DE" dirty="0"/>
          </a:p>
          <a:p>
            <a:pPr>
              <a:buFont typeface="Symbol" pitchFamily="2" charset="2"/>
              <a:buChar char="-"/>
            </a:pPr>
            <a:r>
              <a:rPr lang="de-DE" dirty="0"/>
              <a:t>Akut: Stabilisieren (Schmerzausschaltung, Sauerstoff, </a:t>
            </a:r>
            <a:r>
              <a:rPr lang="de-DE" dirty="0" err="1"/>
              <a:t>ggf</a:t>
            </a:r>
            <a:r>
              <a:rPr lang="de-DE" dirty="0"/>
              <a:t> Sedation)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Schmerzausschaltung: Butorphanol 0,1-0,4mg/kg alle 1-4h </a:t>
            </a:r>
            <a:r>
              <a:rPr lang="de-DE" dirty="0" err="1"/>
              <a:t>i.m</a:t>
            </a:r>
            <a:r>
              <a:rPr lang="de-DE" dirty="0"/>
              <a:t>./</a:t>
            </a:r>
            <a:r>
              <a:rPr lang="de-DE" dirty="0" err="1"/>
              <a:t>s.c</a:t>
            </a:r>
            <a:r>
              <a:rPr lang="de-DE" dirty="0"/>
              <a:t>./</a:t>
            </a:r>
            <a:r>
              <a:rPr lang="de-DE" dirty="0" err="1"/>
              <a:t>i.v.</a:t>
            </a:r>
            <a:endParaRPr lang="de-DE" dirty="0"/>
          </a:p>
          <a:p>
            <a:pPr>
              <a:buFont typeface="Symbol" pitchFamily="2" charset="2"/>
              <a:buChar char="-"/>
            </a:pPr>
            <a:r>
              <a:rPr lang="de-DE" dirty="0"/>
              <a:t>                    Buprenorphin 0,005-0,02mg/kg </a:t>
            </a:r>
            <a:r>
              <a:rPr lang="de-DE" dirty="0" err="1"/>
              <a:t>i.m</a:t>
            </a:r>
            <a:r>
              <a:rPr lang="de-DE" dirty="0"/>
              <a:t>./</a:t>
            </a:r>
            <a:r>
              <a:rPr lang="de-DE" dirty="0" err="1"/>
              <a:t>s.c</a:t>
            </a:r>
            <a:r>
              <a:rPr lang="de-DE" dirty="0"/>
              <a:t>./</a:t>
            </a:r>
            <a:r>
              <a:rPr lang="de-DE" dirty="0" err="1"/>
              <a:t>i.v.</a:t>
            </a:r>
            <a:endParaRPr lang="de-DE" dirty="0"/>
          </a:p>
          <a:p>
            <a:pPr>
              <a:buFont typeface="Symbol" pitchFamily="2" charset="2"/>
              <a:buChar char="-"/>
            </a:pPr>
            <a:r>
              <a:rPr lang="de-DE" dirty="0" err="1"/>
              <a:t>Fentanyl</a:t>
            </a:r>
            <a:r>
              <a:rPr lang="de-DE" dirty="0"/>
              <a:t>-CRI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NSAID (</a:t>
            </a:r>
            <a:r>
              <a:rPr lang="de-DE" dirty="0" err="1"/>
              <a:t>Meloxicam</a:t>
            </a:r>
            <a:r>
              <a:rPr lang="de-DE" dirty="0"/>
              <a:t>, </a:t>
            </a:r>
            <a:r>
              <a:rPr lang="de-DE" dirty="0" err="1"/>
              <a:t>Carprofen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17080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40C564-1668-5EBC-7B14-3197C0007C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800" dirty="0"/>
              <a:t>Mittwochsfortbildung</a:t>
            </a:r>
            <a:br>
              <a:rPr lang="de-DE" sz="4800" dirty="0"/>
            </a:br>
            <a:br>
              <a:rPr lang="de-DE" sz="4400" dirty="0"/>
            </a:br>
            <a:r>
              <a:rPr lang="de-DE" sz="4400" dirty="0"/>
              <a:t>Greifswald 27.07.2022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5FBE7C4-B7C8-812E-AF97-B1AB505871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Sponsoren: CP </a:t>
            </a:r>
            <a:r>
              <a:rPr lang="de-DE" dirty="0" err="1"/>
              <a:t>Pharma</a:t>
            </a:r>
            <a:r>
              <a:rPr lang="de-DE" dirty="0"/>
              <a:t>; DRK</a:t>
            </a:r>
          </a:p>
        </p:txBody>
      </p:sp>
    </p:spTree>
    <p:extLst>
      <p:ext uri="{BB962C8B-B14F-4D97-AF65-F5344CB8AC3E}">
        <p14:creationId xmlns:p14="http://schemas.microsoft.com/office/powerpoint/2010/main" val="26250610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EB8ADD-3577-F147-11F8-EC1C677B7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D3752E-E034-C186-06C6-B36C3C038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Therapie FATE</a:t>
            </a:r>
          </a:p>
          <a:p>
            <a:endParaRPr lang="de-DE" dirty="0"/>
          </a:p>
          <a:p>
            <a:pPr>
              <a:buFont typeface="Symbol" pitchFamily="2" charset="2"/>
              <a:buChar char="-"/>
            </a:pPr>
            <a:r>
              <a:rPr lang="de-DE" dirty="0"/>
              <a:t>Akut: Stabilisieren (Herz)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Furosemid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Sauerstoff</a:t>
            </a:r>
          </a:p>
          <a:p>
            <a:pPr>
              <a:buFont typeface="Symbol" pitchFamily="2" charset="2"/>
              <a:buChar char="-"/>
            </a:pPr>
            <a:r>
              <a:rPr lang="de-DE" dirty="0" err="1"/>
              <a:t>Pleurocenthese</a:t>
            </a:r>
            <a:endParaRPr lang="de-DE" dirty="0"/>
          </a:p>
          <a:p>
            <a:pPr>
              <a:buFont typeface="Symbol" pitchFamily="2" charset="2"/>
              <a:buChar char="-"/>
            </a:pPr>
            <a:r>
              <a:rPr lang="de-DE" dirty="0" err="1"/>
              <a:t>Ggf</a:t>
            </a:r>
            <a:r>
              <a:rPr lang="de-DE" dirty="0"/>
              <a:t> Sedation</a:t>
            </a:r>
          </a:p>
        </p:txBody>
      </p:sp>
    </p:spTree>
    <p:extLst>
      <p:ext uri="{BB962C8B-B14F-4D97-AF65-F5344CB8AC3E}">
        <p14:creationId xmlns:p14="http://schemas.microsoft.com/office/powerpoint/2010/main" val="1360400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EB8ADD-3577-F147-11F8-EC1C677B7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D3752E-E034-C186-06C6-B36C3C038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Therapie FATE</a:t>
            </a:r>
          </a:p>
          <a:p>
            <a:r>
              <a:rPr lang="de-DE" dirty="0"/>
              <a:t>NUR wenn bei Nichterfolg auf </a:t>
            </a:r>
            <a:r>
              <a:rPr lang="de-DE" dirty="0" err="1"/>
              <a:t>Gliedmasse</a:t>
            </a:r>
            <a:r>
              <a:rPr lang="de-DE" dirty="0"/>
              <a:t> verzichtet werden kann (will) (=nur wenn einseitig)</a:t>
            </a:r>
          </a:p>
          <a:p>
            <a:pPr marL="0" indent="0">
              <a:buNone/>
            </a:pPr>
            <a:r>
              <a:rPr lang="de-DE" dirty="0"/>
              <a:t>Thrombolyse System des Körpers nutzen: Zeit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Heparin: Löst nicht auf, aber verhindert weiteren Wachstum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Vasodilatatoren scheinen nicht zu helfen</a:t>
            </a:r>
          </a:p>
          <a:p>
            <a:pPr>
              <a:buFont typeface="Symbol" pitchFamily="2" charset="2"/>
              <a:buChar char="-"/>
            </a:pPr>
            <a:r>
              <a:rPr lang="de-DE" dirty="0" err="1"/>
              <a:t>Thrombolytische</a:t>
            </a:r>
            <a:r>
              <a:rPr lang="de-DE" dirty="0"/>
              <a:t> Substanzen: </a:t>
            </a:r>
            <a:r>
              <a:rPr lang="de-DE" dirty="0" err="1"/>
              <a:t>Streptokinase</a:t>
            </a:r>
            <a:r>
              <a:rPr lang="de-DE" dirty="0"/>
              <a:t>, </a:t>
            </a:r>
            <a:r>
              <a:rPr lang="de-DE" dirty="0" err="1"/>
              <a:t>tPA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13285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EB8ADD-3577-F147-11F8-EC1C677B7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D3752E-E034-C186-06C6-B36C3C038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Therapie FATE</a:t>
            </a:r>
          </a:p>
          <a:p>
            <a:r>
              <a:rPr lang="de-DE" dirty="0"/>
              <a:t>Antithrombose Therapie:</a:t>
            </a:r>
          </a:p>
          <a:p>
            <a:r>
              <a:rPr lang="de-DE" dirty="0"/>
              <a:t>Clopidogrel 18,75mg/Katze 1x tgl.</a:t>
            </a:r>
          </a:p>
          <a:p>
            <a:pPr marL="0" indent="0">
              <a:buNone/>
            </a:pPr>
            <a:r>
              <a:rPr lang="de-DE" dirty="0"/>
              <a:t>Analysis </a:t>
            </a:r>
            <a:r>
              <a:rPr lang="de-DE" dirty="0" err="1"/>
              <a:t>of</a:t>
            </a:r>
            <a:r>
              <a:rPr lang="de-DE" dirty="0"/>
              <a:t> Feline </a:t>
            </a:r>
            <a:r>
              <a:rPr lang="de-DE" dirty="0" err="1"/>
              <a:t>Arterial</a:t>
            </a:r>
            <a:r>
              <a:rPr lang="de-DE" dirty="0"/>
              <a:t> </a:t>
            </a:r>
            <a:r>
              <a:rPr lang="de-DE" dirty="0" err="1"/>
              <a:t>Thromboembolism</a:t>
            </a:r>
            <a:r>
              <a:rPr lang="de-DE" dirty="0"/>
              <a:t>: Clopidogrel vs. Aspirin (FAT CAT); D. Hogan, P Fox, B Keene, N Laste, S. Rosenthal 2013 Purdue University:</a:t>
            </a:r>
          </a:p>
          <a:p>
            <a:pPr marL="0" indent="0">
              <a:buNone/>
            </a:pPr>
            <a:r>
              <a:rPr lang="de-DE" dirty="0"/>
              <a:t>Überleben unter Aspirin 192 Tage, Clopidogrel 443 Tage ∆ 251, p=0,02</a:t>
            </a:r>
          </a:p>
          <a:p>
            <a:r>
              <a:rPr lang="de-DE" dirty="0"/>
              <a:t>Warfarin funktioniert nicht (</a:t>
            </a:r>
            <a:r>
              <a:rPr lang="de-DE" dirty="0" err="1"/>
              <a:t>pers</a:t>
            </a:r>
            <a:r>
              <a:rPr lang="de-DE" dirty="0"/>
              <a:t> </a:t>
            </a:r>
            <a:r>
              <a:rPr lang="de-DE" dirty="0" err="1"/>
              <a:t>Comm</a:t>
            </a:r>
            <a:r>
              <a:rPr lang="de-DE" dirty="0"/>
              <a:t> G Wess)</a:t>
            </a:r>
          </a:p>
        </p:txBody>
      </p:sp>
    </p:spTree>
    <p:extLst>
      <p:ext uri="{BB962C8B-B14F-4D97-AF65-F5344CB8AC3E}">
        <p14:creationId xmlns:p14="http://schemas.microsoft.com/office/powerpoint/2010/main" val="199760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EB8ADD-3577-F147-11F8-EC1C677B7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D3752E-E034-C186-06C6-B36C3C038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Therapie FATE</a:t>
            </a:r>
          </a:p>
          <a:p>
            <a:r>
              <a:rPr lang="de-DE" dirty="0"/>
              <a:t>Antithrombose Therapie:</a:t>
            </a:r>
          </a:p>
          <a:p>
            <a:r>
              <a:rPr lang="de-DE" dirty="0"/>
              <a:t>Niedermolekulares Heparin: </a:t>
            </a:r>
            <a:r>
              <a:rPr lang="de-DE" dirty="0" err="1"/>
              <a:t>Dalteparin</a:t>
            </a:r>
            <a:r>
              <a:rPr lang="de-DE" dirty="0"/>
              <a:t> (</a:t>
            </a:r>
            <a:r>
              <a:rPr lang="de-DE" dirty="0" err="1"/>
              <a:t>Fragmin</a:t>
            </a:r>
            <a:r>
              <a:rPr lang="de-DE" dirty="0"/>
              <a:t>®) 100µg/kg BID </a:t>
            </a:r>
            <a:r>
              <a:rPr lang="de-DE" dirty="0" err="1"/>
              <a:t>s.c</a:t>
            </a:r>
            <a:r>
              <a:rPr lang="de-DE" dirty="0"/>
              <a:t>.</a:t>
            </a:r>
          </a:p>
          <a:p>
            <a:r>
              <a:rPr lang="de-DE" dirty="0" err="1"/>
              <a:t>Enoxaparin</a:t>
            </a:r>
            <a:r>
              <a:rPr lang="de-DE" dirty="0"/>
              <a:t> (</a:t>
            </a:r>
            <a:r>
              <a:rPr lang="de-DE" dirty="0" err="1"/>
              <a:t>Lovenox</a:t>
            </a:r>
            <a:r>
              <a:rPr lang="de-DE" dirty="0"/>
              <a:t>®) 1mg/kg BID </a:t>
            </a:r>
            <a:r>
              <a:rPr lang="de-DE" dirty="0" err="1"/>
              <a:t>s.c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dirty="0"/>
              <a:t>-keine Prospektiven Studien, kann helfen</a:t>
            </a:r>
          </a:p>
        </p:txBody>
      </p:sp>
    </p:spTree>
    <p:extLst>
      <p:ext uri="{BB962C8B-B14F-4D97-AF65-F5344CB8AC3E}">
        <p14:creationId xmlns:p14="http://schemas.microsoft.com/office/powerpoint/2010/main" val="9690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EB8ADD-3577-F147-11F8-EC1C677B7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D3752E-E034-C186-06C6-B36C3C038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Therapie FATE Überlegungen zum Therapieversuch</a:t>
            </a:r>
          </a:p>
          <a:p>
            <a:endParaRPr lang="de-DE" dirty="0"/>
          </a:p>
          <a:p>
            <a:r>
              <a:rPr lang="de-DE" dirty="0"/>
              <a:t>CAVE: </a:t>
            </a:r>
            <a:r>
              <a:rPr lang="de-DE" dirty="0" err="1"/>
              <a:t>Reperfusionsschaden</a:t>
            </a:r>
            <a:endParaRPr lang="de-DE" dirty="0"/>
          </a:p>
          <a:p>
            <a:pPr>
              <a:buFont typeface="Symbol" pitchFamily="2" charset="2"/>
              <a:buChar char="-"/>
            </a:pPr>
            <a:r>
              <a:rPr lang="de-DE" dirty="0"/>
              <a:t>Überschwemmung des Systems mit hypoxisch-toxischen Abbauprodukten (Kalium)</a:t>
            </a:r>
          </a:p>
          <a:p>
            <a:r>
              <a:rPr lang="de-DE" dirty="0"/>
              <a:t>Grundkrankheit</a:t>
            </a:r>
          </a:p>
          <a:p>
            <a:r>
              <a:rPr lang="de-DE" dirty="0"/>
              <a:t>Wiederholtes Auftreten</a:t>
            </a:r>
          </a:p>
        </p:txBody>
      </p:sp>
    </p:spTree>
    <p:extLst>
      <p:ext uri="{BB962C8B-B14F-4D97-AF65-F5344CB8AC3E}">
        <p14:creationId xmlns:p14="http://schemas.microsoft.com/office/powerpoint/2010/main" val="17343111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EB8ADD-3577-F147-11F8-EC1C677B7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D3752E-E034-C186-06C6-B36C3C038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Überlebensrate FATE bis zur Entlassung</a:t>
            </a:r>
          </a:p>
          <a:p>
            <a:r>
              <a:rPr lang="de-DE" dirty="0"/>
              <a:t>Konservativ 35-39%</a:t>
            </a:r>
          </a:p>
          <a:p>
            <a:r>
              <a:rPr lang="de-DE" dirty="0" err="1"/>
              <a:t>Thrombolytisch</a:t>
            </a:r>
            <a:r>
              <a:rPr lang="de-DE" dirty="0"/>
              <a:t> 33%</a:t>
            </a:r>
          </a:p>
          <a:p>
            <a:r>
              <a:rPr lang="de-DE" dirty="0"/>
              <a:t>Einseitig 68-93%</a:t>
            </a:r>
          </a:p>
          <a:p>
            <a:r>
              <a:rPr lang="de-DE" dirty="0"/>
              <a:t>Beidseitig 15-36%</a:t>
            </a:r>
          </a:p>
          <a:p>
            <a:endParaRPr lang="de-DE" dirty="0"/>
          </a:p>
          <a:p>
            <a:r>
              <a:rPr lang="de-DE" dirty="0"/>
              <a:t>Langzeitprognose: Mit </a:t>
            </a:r>
            <a:r>
              <a:rPr lang="de-DE" dirty="0" err="1"/>
              <a:t>kongest</a:t>
            </a:r>
            <a:r>
              <a:rPr lang="de-DE" dirty="0"/>
              <a:t>. Herzversagen 77 Tage, ohne 232 Tage</a:t>
            </a:r>
          </a:p>
          <a:p>
            <a:r>
              <a:rPr lang="de-DE" dirty="0" err="1"/>
              <a:t>Rethrombosierung</a:t>
            </a:r>
            <a:r>
              <a:rPr lang="de-DE" dirty="0"/>
              <a:t> 24-75%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223795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ine in die Kamera blickende Katze">
            <a:extLst>
              <a:ext uri="{FF2B5EF4-FFF2-40B4-BE49-F238E27FC236}">
                <a16:creationId xmlns:a16="http://schemas.microsoft.com/office/drawing/2014/main" id="{6A087EE1-889E-4952-1B9F-8F1FB261C6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" b="3252"/>
          <a:stretch/>
        </p:blipFill>
        <p:spPr>
          <a:xfrm>
            <a:off x="0" y="28379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EB8ADD-3577-F147-11F8-EC1C677B7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de-DE" sz="400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D3752E-E034-C186-06C6-B36C3C038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de-DE" sz="2000" dirty="0"/>
              <a:t>Therapieergebnis eigene Patienten</a:t>
            </a:r>
          </a:p>
          <a:p>
            <a:endParaRPr lang="de-DE" sz="2000" dirty="0"/>
          </a:p>
          <a:p>
            <a:r>
              <a:rPr lang="de-DE" sz="2000" dirty="0"/>
              <a:t>1 Katze ohne Schmerz Überlebenszeit 6 Monate</a:t>
            </a:r>
          </a:p>
          <a:p>
            <a:r>
              <a:rPr lang="de-DE" sz="2000" dirty="0"/>
              <a:t>1 Katze mit Thrombus im LA</a:t>
            </a:r>
          </a:p>
          <a:p>
            <a:endParaRPr lang="de-DE" sz="2000" dirty="0"/>
          </a:p>
          <a:p>
            <a:r>
              <a:rPr lang="de-DE" sz="2000" dirty="0"/>
              <a:t>Alle nach Echo: bei starker Vorhofvergrößerung: Clopidogrel, </a:t>
            </a:r>
            <a:r>
              <a:rPr lang="de-DE" sz="2000" dirty="0" err="1"/>
              <a:t>ggf</a:t>
            </a:r>
            <a:r>
              <a:rPr lang="de-DE" sz="2000" dirty="0"/>
              <a:t> NSAID</a:t>
            </a:r>
          </a:p>
        </p:txBody>
      </p:sp>
    </p:spTree>
    <p:extLst>
      <p:ext uri="{BB962C8B-B14F-4D97-AF65-F5344CB8AC3E}">
        <p14:creationId xmlns:p14="http://schemas.microsoft.com/office/powerpoint/2010/main" val="42722520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AB3A0-26AC-6785-FDEA-FC43E03D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6B7C4-BC2E-5780-1F97-8BFD86BF5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Stoffwechselerkrankung</a:t>
            </a:r>
          </a:p>
          <a:p>
            <a:r>
              <a:rPr lang="de-DE" dirty="0"/>
              <a:t>Diabetische Neuropathie</a:t>
            </a:r>
          </a:p>
          <a:p>
            <a:r>
              <a:rPr lang="de-DE" dirty="0"/>
              <a:t>Klinik: </a:t>
            </a:r>
            <a:r>
              <a:rPr lang="de-DE" dirty="0" err="1"/>
              <a:t>plantigrader</a:t>
            </a:r>
            <a:r>
              <a:rPr lang="de-DE" dirty="0"/>
              <a:t> Gang der </a:t>
            </a:r>
            <a:r>
              <a:rPr lang="de-DE" dirty="0" err="1"/>
              <a:t>Hintergliedmassen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               bekannte Diabetes mellitus Patienten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Auslöser unbekannt, könnte Umwandlung Glucose-&gt;Sorbitol-&gt;Fructose in Schwann-Zellen beteiligt sein.</a:t>
            </a:r>
          </a:p>
          <a:p>
            <a:r>
              <a:rPr lang="de-DE" dirty="0"/>
              <a:t>Therapie: aggressive </a:t>
            </a:r>
            <a:r>
              <a:rPr lang="de-DE" dirty="0" err="1"/>
              <a:t>Glucosekontrolle</a:t>
            </a:r>
            <a:r>
              <a:rPr lang="de-DE" dirty="0"/>
              <a:t> KANN helfen</a:t>
            </a:r>
          </a:p>
        </p:txBody>
      </p:sp>
    </p:spTree>
    <p:extLst>
      <p:ext uri="{BB962C8B-B14F-4D97-AF65-F5344CB8AC3E}">
        <p14:creationId xmlns:p14="http://schemas.microsoft.com/office/powerpoint/2010/main" val="1358111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AB3A0-26AC-6785-FDEA-FC43E03D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46B7C4-BC2E-5780-1F97-8BFD86BF5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Stoffwechselerkrankung</a:t>
            </a:r>
          </a:p>
          <a:p>
            <a:r>
              <a:rPr lang="de-DE" dirty="0"/>
              <a:t>Diabetische Neuropathie</a:t>
            </a:r>
          </a:p>
          <a:p>
            <a:endParaRPr lang="de-DE" dirty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r>
              <a:rPr lang="de-DE" sz="1600" dirty="0"/>
              <a:t>Aus: Feldmann/Nelson: </a:t>
            </a:r>
            <a:r>
              <a:rPr lang="de-DE" sz="1600" dirty="0" err="1"/>
              <a:t>Canine</a:t>
            </a:r>
            <a:r>
              <a:rPr lang="de-DE" sz="1600" dirty="0"/>
              <a:t> and feline </a:t>
            </a:r>
          </a:p>
          <a:p>
            <a:pPr marL="0" indent="0">
              <a:buNone/>
            </a:pPr>
            <a:r>
              <a:rPr lang="de-DE" sz="1600" dirty="0" err="1"/>
              <a:t>Endocrinology</a:t>
            </a:r>
            <a:r>
              <a:rPr lang="de-DE" sz="1600" dirty="0"/>
              <a:t> and </a:t>
            </a:r>
            <a:r>
              <a:rPr lang="de-DE" sz="1600" dirty="0" err="1"/>
              <a:t>Reproduction</a:t>
            </a:r>
            <a:r>
              <a:rPr lang="de-DE" sz="1600" dirty="0"/>
              <a:t>; 3rd </a:t>
            </a:r>
            <a:r>
              <a:rPr lang="de-DE" sz="1600" dirty="0" err="1"/>
              <a:t>ed</a:t>
            </a:r>
            <a:r>
              <a:rPr lang="de-DE" sz="1600" dirty="0"/>
              <a:t>.; </a:t>
            </a:r>
          </a:p>
          <a:p>
            <a:pPr marL="0" indent="0">
              <a:buNone/>
            </a:pPr>
            <a:r>
              <a:rPr lang="de-DE" sz="1600" dirty="0"/>
              <a:t>Philadelphia: Saunders 2004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5" name="Grafik 4" descr="Ein Bild, das Text, Katze, Säugetier, drinnen enthält.&#10;&#10;Automatisch generierte Beschreibung">
            <a:extLst>
              <a:ext uri="{FF2B5EF4-FFF2-40B4-BE49-F238E27FC236}">
                <a16:creationId xmlns:a16="http://schemas.microsoft.com/office/drawing/2014/main" id="{2819A86D-7197-573C-8F6C-7A7B0136C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400" y="1690688"/>
            <a:ext cx="5981700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5369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Gras, Himmel, draußen, Feld enthält.&#10;&#10;Automatisch generierte Beschreibung">
            <a:extLst>
              <a:ext uri="{FF2B5EF4-FFF2-40B4-BE49-F238E27FC236}">
                <a16:creationId xmlns:a16="http://schemas.microsoft.com/office/drawing/2014/main" id="{F728D15D-E5C4-9335-9DF6-E798158940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3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67660E5-C8B0-88B4-80A1-FE03C34AF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de-DE" sz="4000"/>
              <a:t>Lahmheit internistisch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EED969-BF07-ADD9-6DB0-229234471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2000"/>
          </a:p>
          <a:p>
            <a:pPr marL="0" indent="0">
              <a:buNone/>
            </a:pPr>
            <a:endParaRPr lang="de-DE" sz="2000"/>
          </a:p>
          <a:p>
            <a:pPr marL="0" indent="0">
              <a:buNone/>
            </a:pPr>
            <a:r>
              <a:rPr lang="de-DE" sz="2000"/>
              <a:t>Fragen</a:t>
            </a:r>
          </a:p>
        </p:txBody>
      </p:sp>
    </p:spTree>
    <p:extLst>
      <p:ext uri="{BB962C8B-B14F-4D97-AF65-F5344CB8AC3E}">
        <p14:creationId xmlns:p14="http://schemas.microsoft.com/office/powerpoint/2010/main" val="591388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DCC533-B4C7-CC93-5752-A2DCECD8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E3D8EB2-E87A-DEA5-3F7B-BE5A410F7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021" y="1690688"/>
            <a:ext cx="10515600" cy="4351338"/>
          </a:xfrm>
        </p:spPr>
        <p:txBody>
          <a:bodyPr>
            <a:normAutofit/>
          </a:bodyPr>
          <a:lstStyle/>
          <a:p>
            <a:r>
              <a:rPr lang="de-DE" dirty="0"/>
              <a:t>Gelenkerkrankung Arthritis 1</a:t>
            </a:r>
          </a:p>
          <a:p>
            <a:pPr marL="0" indent="0">
              <a:buNone/>
            </a:pPr>
            <a:r>
              <a:rPr lang="de-DE" dirty="0"/>
              <a:t> -septisch -hämatogen: meist einzelne Gelenke, eher proximale     Gelenke: (Schulter, Hüfte, Ellbogen, Knie)</a:t>
            </a:r>
          </a:p>
          <a:p>
            <a:pPr marL="0" indent="0">
              <a:buNone/>
            </a:pPr>
            <a:r>
              <a:rPr lang="de-DE" dirty="0"/>
              <a:t> -septisch –traumatisch: einzelne Gelenke (</a:t>
            </a:r>
            <a:r>
              <a:rPr lang="de-DE" dirty="0" err="1"/>
              <a:t>Biß</a:t>
            </a:r>
            <a:r>
              <a:rPr lang="de-DE" dirty="0"/>
              <a:t>-, Stichwunde)</a:t>
            </a:r>
          </a:p>
          <a:p>
            <a:endParaRPr lang="de-DE" dirty="0"/>
          </a:p>
          <a:p>
            <a:r>
              <a:rPr lang="de-DE" dirty="0"/>
              <a:t>Per Definition: Bakterien im Gelenk (Zytologie, bakterielle Kultur)</a:t>
            </a:r>
          </a:p>
          <a:p>
            <a:r>
              <a:rPr lang="de-DE" dirty="0"/>
              <a:t>Anzeichen entzündlicher Systemerkrankung: Fieber, Leukozytose, Anorexie, Lethargie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7898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A85A53-C471-023B-22D4-EEB2354EF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7F6072C-CC0A-9858-E921-55AD38799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r>
              <a:rPr lang="de-DE" dirty="0"/>
              <a:t>Gelenkerkrankung Arthritis 2</a:t>
            </a:r>
          </a:p>
          <a:p>
            <a:pPr marL="0" indent="0">
              <a:buNone/>
            </a:pPr>
            <a:r>
              <a:rPr lang="de-DE" dirty="0"/>
              <a:t> -</a:t>
            </a:r>
            <a:r>
              <a:rPr lang="de-DE" dirty="0" err="1"/>
              <a:t>immunmediiert</a:t>
            </a:r>
            <a:r>
              <a:rPr lang="de-DE" dirty="0"/>
              <a:t> (mehrere Gelenke, eher distale Gelenke: Carpus, Tarsus)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Anzeichen entzündlicher Systemerkrankung: Fieber, Leukozytose, Anorexie, Lethargie</a:t>
            </a:r>
          </a:p>
          <a:p>
            <a:r>
              <a:rPr lang="de-DE" dirty="0"/>
              <a:t>Systemische Anzeichen einer Immunerkrankung: Polyarthritis; IHA; SLE; Thrombopenie; Glomerulonephritis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3389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7BE260-545F-FD81-FDF3-342992A87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943D70-3F2B-6E58-5CB6-B933C347E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Immunmediierte</a:t>
            </a:r>
            <a:r>
              <a:rPr lang="de-DE" dirty="0"/>
              <a:t> Gelenkerkrankung: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Erosive Immunbedingt Arthritis: Rheumatoid-A. extrem selten (Katze)</a:t>
            </a:r>
          </a:p>
          <a:p>
            <a:pPr>
              <a:buFont typeface="Symbol" pitchFamily="2" charset="2"/>
              <a:buChar char="-"/>
            </a:pPr>
            <a:r>
              <a:rPr lang="de-DE" dirty="0" err="1"/>
              <a:t>Nichterosive</a:t>
            </a:r>
            <a:r>
              <a:rPr lang="de-DE" dirty="0"/>
              <a:t> I.A.: SLE, Polyarthritis-Meningitis-Syndrom, Impfreaktion (FCV)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idiopathische Polyarthritis: 1. unkomplizierte Form; 2. reaktive P. (Infektionsassoziiert, </a:t>
            </a:r>
            <a:r>
              <a:rPr lang="de-DE" dirty="0" err="1"/>
              <a:t>zB</a:t>
            </a:r>
            <a:r>
              <a:rPr lang="de-DE" dirty="0"/>
              <a:t> Atemwege, Konjunktiva (</a:t>
            </a:r>
            <a:r>
              <a:rPr lang="de-DE" dirty="0" err="1"/>
              <a:t>Chlamydia</a:t>
            </a:r>
            <a:r>
              <a:rPr lang="de-DE" dirty="0"/>
              <a:t>), Urogenitaltrakt); 3. </a:t>
            </a:r>
            <a:r>
              <a:rPr lang="de-DE" dirty="0" err="1"/>
              <a:t>Enteropathische</a:t>
            </a:r>
            <a:r>
              <a:rPr lang="de-DE" dirty="0"/>
              <a:t> P.; 4. Tumorassoziiert</a:t>
            </a:r>
          </a:p>
        </p:txBody>
      </p:sp>
    </p:spTree>
    <p:extLst>
      <p:ext uri="{BB962C8B-B14F-4D97-AF65-F5344CB8AC3E}">
        <p14:creationId xmlns:p14="http://schemas.microsoft.com/office/powerpoint/2010/main" val="4138514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96020-F346-50CA-A36D-260349C72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2D38F2-D6E9-A975-27D0-BABC24B80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Gelenkerkrankung 3 Diagnose</a:t>
            </a:r>
          </a:p>
          <a:p>
            <a:endParaRPr lang="de-DE" dirty="0"/>
          </a:p>
          <a:p>
            <a:r>
              <a:rPr lang="de-DE" dirty="0"/>
              <a:t>Röntgenaufnahme, Zytologische Untersuchung der Synovia, BU</a:t>
            </a:r>
          </a:p>
          <a:p>
            <a:r>
              <a:rPr lang="de-DE" dirty="0"/>
              <a:t>Blutuntersuchung: BB, Organwerte, Urin</a:t>
            </a:r>
          </a:p>
          <a:p>
            <a:pPr marL="0" indent="0">
              <a:buNone/>
            </a:pPr>
            <a:r>
              <a:rPr lang="de-DE" dirty="0"/>
              <a:t>Weitergehende Labortests:</a:t>
            </a:r>
          </a:p>
          <a:p>
            <a:r>
              <a:rPr lang="de-DE" dirty="0"/>
              <a:t>Verdacht Immunbedingt: ANA-Titer, Coombs-Test, (WRF)</a:t>
            </a:r>
          </a:p>
          <a:p>
            <a:r>
              <a:rPr lang="de-DE" dirty="0"/>
              <a:t>Verdacht septisch: Erreger-Serologie (Rickettsien, Borrelia, Anaplasma, FCV, (</a:t>
            </a:r>
            <a:r>
              <a:rPr lang="de-DE" dirty="0" err="1"/>
              <a:t>Protozoa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21501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96020-F346-50CA-A36D-260349C72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2D38F2-D6E9-A975-27D0-BABC24B80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Gelenkerkrankung 4 Therapie</a:t>
            </a:r>
          </a:p>
          <a:p>
            <a:endParaRPr lang="de-DE" dirty="0"/>
          </a:p>
          <a:p>
            <a:r>
              <a:rPr lang="de-DE" dirty="0"/>
              <a:t>Septisch: NSAID, Antibiose</a:t>
            </a:r>
          </a:p>
          <a:p>
            <a:endParaRPr lang="de-DE" dirty="0"/>
          </a:p>
          <a:p>
            <a:r>
              <a:rPr lang="de-DE" dirty="0" err="1"/>
              <a:t>Immunmediiert</a:t>
            </a:r>
            <a:r>
              <a:rPr lang="de-DE" dirty="0"/>
              <a:t>: initial NSAID; dauerhaft </a:t>
            </a:r>
            <a:r>
              <a:rPr lang="de-DE" dirty="0" err="1"/>
              <a:t>Prednisolon</a:t>
            </a:r>
            <a:r>
              <a:rPr lang="de-DE" dirty="0"/>
              <a:t> – wenn nicht ausreichend wirksam: weitere Immunmodulierende Substanzen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IHA: </a:t>
            </a:r>
            <a:r>
              <a:rPr lang="de-DE" dirty="0" err="1"/>
              <a:t>ggf</a:t>
            </a:r>
            <a:r>
              <a:rPr lang="de-DE" dirty="0"/>
              <a:t> MMF; IBD: </a:t>
            </a:r>
            <a:r>
              <a:rPr lang="de-DE" dirty="0" err="1"/>
              <a:t>Chlorambucil</a:t>
            </a:r>
            <a:r>
              <a:rPr lang="de-DE" dirty="0"/>
              <a:t>; Arthritis: MTX (??!) (Ettinger, Feldmann; </a:t>
            </a:r>
            <a:r>
              <a:rPr lang="de-DE" dirty="0" err="1"/>
              <a:t>Textbook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Vet</a:t>
            </a:r>
            <a:r>
              <a:rPr lang="de-DE" dirty="0"/>
              <a:t> Intern </a:t>
            </a:r>
            <a:r>
              <a:rPr lang="de-DE" dirty="0" err="1"/>
              <a:t>Med</a:t>
            </a:r>
            <a:r>
              <a:rPr lang="de-DE" dirty="0"/>
              <a:t> 6.ed 2005)</a:t>
            </a:r>
          </a:p>
        </p:txBody>
      </p:sp>
    </p:spTree>
    <p:extLst>
      <p:ext uri="{BB962C8B-B14F-4D97-AF65-F5344CB8AC3E}">
        <p14:creationId xmlns:p14="http://schemas.microsoft.com/office/powerpoint/2010/main" val="1043438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871728-A941-ED6A-4762-4B3DE9629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Lahmheiten – </a:t>
            </a:r>
            <a:r>
              <a:rPr lang="de-DE" sz="2400" dirty="0"/>
              <a:t>ausgewählte internistische Ursachen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0F71C9-89C1-933C-0FF5-06C55F124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Durchblutungsbedingt: FATE</a:t>
            </a:r>
          </a:p>
          <a:p>
            <a:pPr>
              <a:buFont typeface="Symbol" pitchFamily="2" charset="2"/>
              <a:buChar char="-"/>
            </a:pPr>
            <a:r>
              <a:rPr lang="de-DE" sz="3200" b="1" dirty="0"/>
              <a:t>Thrombose</a:t>
            </a:r>
            <a:r>
              <a:rPr lang="de-DE" dirty="0"/>
              <a:t> / Thromboembolie</a:t>
            </a:r>
          </a:p>
          <a:p>
            <a:pPr marL="0" indent="0">
              <a:buNone/>
            </a:pPr>
            <a:r>
              <a:rPr lang="de-DE" dirty="0"/>
              <a:t>Virchow Trias: Gefäßwandschaden, veränderte Blutströmung, veränderte Blutzusammensetzung (Leukozytose)</a:t>
            </a:r>
          </a:p>
          <a:p>
            <a:pPr>
              <a:buFont typeface="Symbol" pitchFamily="2" charset="2"/>
              <a:buChar char="-"/>
            </a:pPr>
            <a:r>
              <a:rPr lang="de-DE" dirty="0"/>
              <a:t>Thrombose / </a:t>
            </a:r>
            <a:r>
              <a:rPr lang="de-DE" b="1" dirty="0"/>
              <a:t>Thromboembolie</a:t>
            </a:r>
          </a:p>
          <a:p>
            <a:pPr marL="0" indent="0">
              <a:buNone/>
            </a:pPr>
            <a:r>
              <a:rPr lang="de-DE" dirty="0"/>
              <a:t>Abschwemmung des Thrombus und </a:t>
            </a:r>
            <a:r>
              <a:rPr lang="de-DE" dirty="0" err="1"/>
              <a:t>Gefäßverschluß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758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1871728-A941-ED6A-4762-4B3DE9629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de-DE" sz="3400"/>
              <a:t>Lahmheiten – ausgewählte internistische Ursachen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0F71C9-89C1-933C-0FF5-06C55F124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de-DE" sz="2200"/>
              <a:t>Wiederholung: Echo</a:t>
            </a:r>
          </a:p>
          <a:p>
            <a:endParaRPr lang="de-DE" sz="2200"/>
          </a:p>
          <a:p>
            <a:endParaRPr lang="de-DE" sz="220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69B09AE-42B5-A911-7C51-A025773F44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98" r="685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46535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1040</Words>
  <Application>Microsoft Macintosh PowerPoint</Application>
  <PresentationFormat>Breitbild</PresentationFormat>
  <Paragraphs>197</Paragraphs>
  <Slides>29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Symbol</vt:lpstr>
      <vt:lpstr>Office</vt:lpstr>
      <vt:lpstr>Mittwochsfortbildung  Greifswald 27.07.2022  Andreas Bracke Tierarzt; ESVC; DVG/DGK-Cardiologie</vt:lpstr>
      <vt:lpstr>Mittwochsfortbildung  Greifswald 27.07.2022</vt:lpstr>
      <vt:lpstr>Lahmheit</vt:lpstr>
      <vt:lpstr>Lahmheit</vt:lpstr>
      <vt:lpstr>Lahmheit</vt:lpstr>
      <vt:lpstr>Lahmheit </vt:lpstr>
      <vt:lpstr>Lahmheit </vt:lpstr>
      <vt:lpstr>Lahmheiten – ausgewählte internistische Ursachen</vt:lpstr>
      <vt:lpstr>Lahmheiten – ausgewählte internistische Ursachen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  <vt:lpstr>Lahmheit internistisch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Mittwochsfortbildung Greifswald</dc:title>
  <dc:creator>Andreas Bracke</dc:creator>
  <cp:lastModifiedBy>Andreas Bracke</cp:lastModifiedBy>
  <cp:revision>4</cp:revision>
  <dcterms:created xsi:type="dcterms:W3CDTF">2022-07-16T23:53:45Z</dcterms:created>
  <dcterms:modified xsi:type="dcterms:W3CDTF">2022-07-27T12:02:49Z</dcterms:modified>
</cp:coreProperties>
</file>

<file path=docProps/thumbnail.jpeg>
</file>